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44"/>
  </p:notesMasterIdLst>
  <p:sldIdLst>
    <p:sldId id="256" r:id="rId2"/>
    <p:sldId id="28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8" r:id="rId12"/>
    <p:sldId id="271" r:id="rId13"/>
    <p:sldId id="272" r:id="rId14"/>
    <p:sldId id="274" r:id="rId15"/>
    <p:sldId id="275" r:id="rId16"/>
    <p:sldId id="281" r:id="rId17"/>
    <p:sldId id="282" r:id="rId18"/>
    <p:sldId id="283" r:id="rId19"/>
    <p:sldId id="284" r:id="rId20"/>
    <p:sldId id="277" r:id="rId21"/>
    <p:sldId id="278" r:id="rId22"/>
    <p:sldId id="279" r:id="rId23"/>
    <p:sldId id="280" r:id="rId24"/>
    <p:sldId id="285" r:id="rId25"/>
    <p:sldId id="291" r:id="rId26"/>
    <p:sldId id="292" r:id="rId27"/>
    <p:sldId id="293" r:id="rId28"/>
    <p:sldId id="294" r:id="rId29"/>
    <p:sldId id="304" r:id="rId30"/>
    <p:sldId id="289" r:id="rId31"/>
    <p:sldId id="290" r:id="rId32"/>
    <p:sldId id="295" r:id="rId33"/>
    <p:sldId id="296" r:id="rId34"/>
    <p:sldId id="299" r:id="rId35"/>
    <p:sldId id="297" r:id="rId36"/>
    <p:sldId id="298" r:id="rId37"/>
    <p:sldId id="300" r:id="rId38"/>
    <p:sldId id="301" r:id="rId39"/>
    <p:sldId id="302" r:id="rId40"/>
    <p:sldId id="303" r:id="rId41"/>
    <p:sldId id="287" r:id="rId42"/>
    <p:sldId id="28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2C10A98-A395-4E9C-B53C-00C5666E0D70}">
          <p14:sldIdLst>
            <p14:sldId id="256"/>
            <p14:sldId id="28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8"/>
            <p14:sldId id="271"/>
            <p14:sldId id="272"/>
            <p14:sldId id="274"/>
            <p14:sldId id="275"/>
            <p14:sldId id="281"/>
            <p14:sldId id="282"/>
            <p14:sldId id="283"/>
            <p14:sldId id="284"/>
            <p14:sldId id="277"/>
            <p14:sldId id="278"/>
            <p14:sldId id="279"/>
            <p14:sldId id="280"/>
            <p14:sldId id="285"/>
            <p14:sldId id="291"/>
            <p14:sldId id="292"/>
            <p14:sldId id="293"/>
            <p14:sldId id="294"/>
            <p14:sldId id="304"/>
            <p14:sldId id="289"/>
            <p14:sldId id="290"/>
            <p14:sldId id="295"/>
            <p14:sldId id="296"/>
            <p14:sldId id="299"/>
            <p14:sldId id="297"/>
            <p14:sldId id="298"/>
            <p14:sldId id="300"/>
            <p14:sldId id="301"/>
            <p14:sldId id="302"/>
            <p14:sldId id="303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3" autoAdjust="0"/>
  </p:normalViewPr>
  <p:slideViewPr>
    <p:cSldViewPr snapToGrid="0">
      <p:cViewPr varScale="1">
        <p:scale>
          <a:sx n="80" d="100"/>
          <a:sy n="80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E8810-6EE0-4615-A973-BA7DAAC3C93C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F0BB7-BFC9-4531-8CB7-DFCDC53899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049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F0BB7-BFC9-4531-8CB7-DFCDC53899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03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F0BB7-BFC9-4531-8CB7-DFCDC538995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41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437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24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12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05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4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60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32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53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9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7D01A3B-59DD-432E-8081-4C891C16B335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E6D0EA8-FAC4-443D-8771-50C5E962F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93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System </a:t>
            </a:r>
            <a:r>
              <a:rPr lang="en-US" altLang="zh-CN" dirty="0" smtClean="0"/>
              <a:t>architect and beyond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Hao Zhong</a:t>
            </a:r>
          </a:p>
          <a:p>
            <a:r>
              <a:rPr lang="en-US" altLang="zh-CN" dirty="0" smtClean="0"/>
              <a:t>Shanghai Jiao Tong University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9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 and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defined series of independent computations</a:t>
            </a:r>
          </a:p>
          <a:p>
            <a:r>
              <a:rPr lang="en-US" altLang="zh-CN" dirty="0"/>
              <a:t>Performed for data </a:t>
            </a:r>
            <a:r>
              <a:rPr lang="en-US" altLang="zh-CN" dirty="0" smtClean="0"/>
              <a:t>transformation</a:t>
            </a:r>
          </a:p>
          <a:p>
            <a:endParaRPr lang="en-US" altLang="zh-CN" dirty="0"/>
          </a:p>
          <a:p>
            <a:r>
              <a:rPr lang="en-US" altLang="zh-CN" dirty="0"/>
              <a:t>Compilers: the phases in the pipeline include:</a:t>
            </a:r>
          </a:p>
          <a:p>
            <a:pPr lvl="1"/>
            <a:r>
              <a:rPr lang="en-US" altLang="zh-CN" dirty="0"/>
              <a:t>Lexical analysis</a:t>
            </a:r>
          </a:p>
          <a:p>
            <a:pPr lvl="1"/>
            <a:r>
              <a:rPr lang="en-US" altLang="zh-CN" dirty="0"/>
              <a:t>Parsing </a:t>
            </a:r>
          </a:p>
          <a:p>
            <a:pPr lvl="1"/>
            <a:r>
              <a:rPr lang="en-US" altLang="zh-CN" dirty="0"/>
              <a:t>Semantic analysis</a:t>
            </a:r>
          </a:p>
          <a:p>
            <a:pPr lvl="1"/>
            <a:r>
              <a:rPr lang="en-US" altLang="zh-CN" dirty="0"/>
              <a:t>Code generation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pipe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8192" y="3716080"/>
            <a:ext cx="4070411" cy="2666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62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 and </a:t>
            </a:r>
            <a:r>
              <a:rPr lang="en-US" altLang="zh-CN" dirty="0" smtClean="0"/>
              <a:t>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</a:p>
          <a:p>
            <a:pPr lvl="1"/>
            <a:r>
              <a:rPr lang="en-US" altLang="zh-CN" dirty="0" smtClean="0"/>
              <a:t>Easy </a:t>
            </a:r>
            <a:r>
              <a:rPr lang="en-US" altLang="zh-CN" dirty="0"/>
              <a:t>to understand the overall input/output behavior of a system as a simple composition of the behaviors of the individual </a:t>
            </a:r>
            <a:r>
              <a:rPr lang="en-US" altLang="zh-CN" dirty="0" smtClean="0"/>
              <a:t>filters</a:t>
            </a:r>
            <a:endParaRPr lang="en-US" altLang="zh-CN" dirty="0"/>
          </a:p>
          <a:p>
            <a:pPr lvl="1"/>
            <a:r>
              <a:rPr lang="en-US" altLang="zh-CN" dirty="0"/>
              <a:t>They support reuse, since any two filters can be hooked together, provided they agree on the data that is being transmitted between </a:t>
            </a:r>
            <a:r>
              <a:rPr lang="en-US" altLang="zh-CN" dirty="0" smtClean="0"/>
              <a:t>them.</a:t>
            </a:r>
            <a:endParaRPr lang="en-US" altLang="zh-CN" dirty="0"/>
          </a:p>
          <a:p>
            <a:pPr lvl="1"/>
            <a:r>
              <a:rPr lang="en-US" altLang="zh-CN" dirty="0"/>
              <a:t>Systems can be easily maintained and enhanced, since new filters can be added to existing systems and old filters can be replaced by improved </a:t>
            </a:r>
            <a:r>
              <a:rPr lang="en-US" altLang="zh-CN" dirty="0" smtClean="0"/>
              <a:t>ones.</a:t>
            </a:r>
            <a:endParaRPr lang="en-US" altLang="zh-CN" dirty="0"/>
          </a:p>
          <a:p>
            <a:pPr lvl="1"/>
            <a:r>
              <a:rPr lang="en-US" altLang="zh-CN" dirty="0"/>
              <a:t>The naturally support concurrent execution: map-reduce is actually pipe and filter architecture</a:t>
            </a:r>
          </a:p>
          <a:p>
            <a:r>
              <a:rPr lang="en-US" altLang="zh-CN" dirty="0"/>
              <a:t>Disadvantages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 </a:t>
            </a:r>
            <a:r>
              <a:rPr lang="en-US" altLang="zh-CN" dirty="0"/>
              <a:t>good for handling reactive systems, because of their transformational character.</a:t>
            </a:r>
          </a:p>
          <a:p>
            <a:pPr lvl="1"/>
            <a:r>
              <a:rPr lang="en-US" altLang="zh-CN" dirty="0"/>
              <a:t>Excessive parsing and un-parsing leads to loss of performance and increased complexity in writing the filters themselves.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1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Layered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Components: are typically collections of procedures.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Connectors: the layer margin, are typically procedure calls under restricted </a:t>
            </a:r>
            <a:r>
              <a:rPr lang="en-US" altLang="zh-CN" dirty="0" smtClean="0"/>
              <a:t>visibility.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Layer Communication Rules: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Usually a component will talk only with the layer just beneath it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Only carefully selected procedures from the inner layers are made available (exported) to their adjacent outer layer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Operating Systems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1" t="21333" r="43500" b="20889"/>
          <a:stretch>
            <a:fillRect/>
          </a:stretch>
        </p:blipFill>
        <p:spPr bwMode="auto">
          <a:xfrm>
            <a:off x="6049392" y="4498721"/>
            <a:ext cx="2854910" cy="206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9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Layered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</a:p>
          <a:p>
            <a:pPr lvl="1"/>
            <a:r>
              <a:rPr lang="en-US" altLang="zh-CN" dirty="0" smtClean="0"/>
              <a:t>Design</a:t>
            </a:r>
            <a:r>
              <a:rPr lang="en-US" altLang="zh-CN" dirty="0"/>
              <a:t>: based on increasing levels of abstraction</a:t>
            </a:r>
          </a:p>
          <a:p>
            <a:pPr lvl="1"/>
            <a:r>
              <a:rPr lang="en-US" altLang="zh-CN" dirty="0" smtClean="0"/>
              <a:t>Maintainability</a:t>
            </a:r>
            <a:r>
              <a:rPr lang="en-US" altLang="zh-CN" dirty="0"/>
              <a:t>: changes to the function of one layer affects at most two other layers</a:t>
            </a:r>
          </a:p>
          <a:p>
            <a:pPr lvl="1"/>
            <a:r>
              <a:rPr lang="en-US" altLang="zh-CN" dirty="0" smtClean="0"/>
              <a:t>Reuse</a:t>
            </a:r>
            <a:r>
              <a:rPr lang="en-US" altLang="zh-CN" dirty="0"/>
              <a:t>: different implementations (with identical interfaces) of the same layer can be used interchangeably</a:t>
            </a:r>
          </a:p>
          <a:p>
            <a:r>
              <a:rPr lang="en-US" altLang="zh-CN" dirty="0"/>
              <a:t>Disadvantages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Not </a:t>
            </a:r>
            <a:r>
              <a:rPr lang="en-US" altLang="zh-CN" dirty="0"/>
              <a:t>all systems are easily structured in a layered fashion</a:t>
            </a:r>
          </a:p>
          <a:p>
            <a:pPr lvl="1"/>
            <a:r>
              <a:rPr lang="en-US" altLang="zh-CN" dirty="0" smtClean="0"/>
              <a:t>Performance </a:t>
            </a:r>
            <a:r>
              <a:rPr lang="en-US" altLang="zh-CN" dirty="0"/>
              <a:t>requirements may force the coupling of high-level functions to their lower-level implementations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2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Repository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Components:</a:t>
            </a:r>
          </a:p>
          <a:p>
            <a:pPr lvl="1"/>
            <a:r>
              <a:rPr lang="en-US" altLang="zh-CN" dirty="0"/>
              <a:t>A central data structure representing the correct state of the system</a:t>
            </a:r>
          </a:p>
          <a:p>
            <a:pPr lvl="1"/>
            <a:r>
              <a:rPr lang="en-US" altLang="zh-CN" dirty="0"/>
              <a:t>A collection of independent components that operate on the central data structure</a:t>
            </a:r>
          </a:p>
          <a:p>
            <a:r>
              <a:rPr lang="en-US" altLang="zh-CN" dirty="0"/>
              <a:t>Connectors: </a:t>
            </a:r>
          </a:p>
          <a:p>
            <a:pPr lvl="1"/>
            <a:r>
              <a:rPr lang="en-US" altLang="zh-CN" dirty="0"/>
              <a:t>Typically procedure calls or direct memory </a:t>
            </a:r>
            <a:r>
              <a:rPr lang="en-US" altLang="zh-CN" dirty="0" smtClean="0"/>
              <a:t>accesses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Integrated Development </a:t>
            </a:r>
            <a:r>
              <a:rPr lang="en-US" altLang="zh-CN" dirty="0" smtClean="0"/>
              <a:t>Environment (IDE)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reposi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06" y="3478849"/>
            <a:ext cx="3157411" cy="283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7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Repository </a:t>
            </a:r>
            <a:r>
              <a:rPr lang="en-US" altLang="zh-CN" dirty="0" smtClean="0"/>
              <a:t>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Advantages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Efficient </a:t>
            </a:r>
            <a:r>
              <a:rPr lang="en-US" altLang="zh-CN" dirty="0"/>
              <a:t>way to store </a:t>
            </a:r>
            <a:r>
              <a:rPr lang="en-US" altLang="zh-CN" dirty="0" smtClean="0"/>
              <a:t>and analyze large </a:t>
            </a:r>
            <a:r>
              <a:rPr lang="en-US" altLang="zh-CN" dirty="0"/>
              <a:t>amounts of data</a:t>
            </a:r>
          </a:p>
          <a:p>
            <a:pPr lvl="1"/>
            <a:r>
              <a:rPr lang="en-US" altLang="zh-CN" dirty="0" smtClean="0"/>
              <a:t>Centralized management</a:t>
            </a:r>
          </a:p>
          <a:p>
            <a:r>
              <a:rPr lang="en-US" altLang="zh-CN" dirty="0" smtClean="0"/>
              <a:t>Disadvantages</a:t>
            </a:r>
          </a:p>
          <a:p>
            <a:pPr lvl="1"/>
            <a:r>
              <a:rPr lang="en-US" altLang="zh-CN" dirty="0"/>
              <a:t>Must agree on a data model a prior</a:t>
            </a:r>
          </a:p>
          <a:p>
            <a:pPr lvl="1"/>
            <a:r>
              <a:rPr lang="en-US" altLang="zh-CN" dirty="0"/>
              <a:t>Difficult to distribute data</a:t>
            </a:r>
          </a:p>
          <a:p>
            <a:pPr lvl="1"/>
            <a:r>
              <a:rPr lang="en-US" altLang="zh-CN" dirty="0"/>
              <a:t>Data evolution is expensive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MVC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View</a:t>
            </a:r>
          </a:p>
          <a:p>
            <a:pPr lvl="1"/>
            <a:r>
              <a:rPr lang="en-US" altLang="zh-CN" dirty="0"/>
              <a:t>Little logic; just display </a:t>
            </a:r>
            <a:r>
              <a:rPr lang="en-US" altLang="zh-CN" dirty="0" smtClean="0"/>
              <a:t>info </a:t>
            </a:r>
          </a:p>
          <a:p>
            <a:pPr lvl="1"/>
            <a:r>
              <a:rPr lang="en-US" altLang="zh-CN" dirty="0" smtClean="0"/>
              <a:t>JSPs; </a:t>
            </a:r>
            <a:r>
              <a:rPr lang="en-US" altLang="zh-CN" dirty="0"/>
              <a:t>one-to-one mapping to action class (from controller)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Logic related to persistent storage</a:t>
            </a:r>
          </a:p>
          <a:p>
            <a:pPr lvl="1"/>
            <a:r>
              <a:rPr lang="en-US" altLang="zh-CN" dirty="0"/>
              <a:t>DB </a:t>
            </a:r>
            <a:r>
              <a:rPr lang="en-US" altLang="zh-CN" dirty="0" smtClean="0"/>
              <a:t>system</a:t>
            </a:r>
          </a:p>
          <a:p>
            <a:pPr lvl="1"/>
            <a:r>
              <a:rPr lang="en-US" altLang="zh-CN" dirty="0"/>
              <a:t>Beans: placeholders for data related to an </a:t>
            </a:r>
            <a:r>
              <a:rPr lang="en-US" altLang="zh-CN" dirty="0" err="1"/>
              <a:t>iTrust</a:t>
            </a:r>
            <a:r>
              <a:rPr lang="en-US" altLang="zh-CN" dirty="0"/>
              <a:t> entity (e.g., Patient)</a:t>
            </a:r>
          </a:p>
          <a:p>
            <a:r>
              <a:rPr lang="en-US" altLang="zh-CN" dirty="0" smtClean="0"/>
              <a:t>Controller</a:t>
            </a:r>
          </a:p>
          <a:p>
            <a:pPr lvl="1"/>
            <a:r>
              <a:rPr lang="en-US" altLang="zh-CN" dirty="0"/>
              <a:t>Handle all logic</a:t>
            </a:r>
          </a:p>
          <a:p>
            <a:pPr lvl="1"/>
            <a:r>
              <a:rPr lang="en-US" altLang="zh-CN" dirty="0"/>
              <a:t>Action classes</a:t>
            </a:r>
            <a:endParaRPr lang="zh-CN" altLang="en-US" dirty="0"/>
          </a:p>
        </p:txBody>
      </p:sp>
      <p:pic>
        <p:nvPicPr>
          <p:cNvPr id="4" name="Picture 2" descr="http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820" y="365760"/>
            <a:ext cx="3301720" cy="36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MVC Style</a:t>
            </a:r>
            <a:endParaRPr lang="zh-CN" altLang="en-US" dirty="0"/>
          </a:p>
        </p:txBody>
      </p:sp>
      <p:pic>
        <p:nvPicPr>
          <p:cNvPr id="4" name="内容占位符 3" descr="&lt;strong&gt;group&lt;/strong&gt;_session_1600_cl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481" y="1966277"/>
            <a:ext cx="6962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Modularity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“Modularity is the single attribute of software that allows a program to be intellectually manageable.” (Myers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r>
              <a:rPr lang="en-US" altLang="en-US" dirty="0"/>
              <a:t>Split a larger program into smaller modules</a:t>
            </a:r>
          </a:p>
          <a:p>
            <a:r>
              <a:rPr lang="en-US" altLang="en-US" dirty="0">
                <a:solidFill>
                  <a:schemeClr val="tx2"/>
                </a:solidFill>
              </a:rPr>
              <a:t>Cohesion</a:t>
            </a:r>
            <a:r>
              <a:rPr lang="en-US" altLang="en-US" dirty="0"/>
              <a:t> - Each module should do one thing - high </a:t>
            </a:r>
            <a:r>
              <a:rPr lang="en-US" altLang="en-US" dirty="0" smtClean="0"/>
              <a:t>cohesion</a:t>
            </a:r>
            <a:endParaRPr lang="en-US" altLang="en-US" dirty="0"/>
          </a:p>
          <a:p>
            <a:r>
              <a:rPr lang="en-US" altLang="en-US" dirty="0">
                <a:solidFill>
                  <a:schemeClr val="tx2"/>
                </a:solidFill>
              </a:rPr>
              <a:t>Coupling</a:t>
            </a:r>
            <a:r>
              <a:rPr lang="en-US" altLang="en-US" dirty="0"/>
              <a:t> - Each module should have a simple interface - low coupling</a:t>
            </a:r>
          </a:p>
          <a:p>
            <a:r>
              <a:rPr lang="en-US" altLang="en-US" dirty="0"/>
              <a:t>Each module should hide a design decision from others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4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Design decisions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Representation of data</a:t>
            </a:r>
          </a:p>
          <a:p>
            <a:r>
              <a:rPr lang="en-US" altLang="en-US" dirty="0"/>
              <a:t>Use of a particular software package</a:t>
            </a:r>
          </a:p>
          <a:p>
            <a:r>
              <a:rPr lang="en-US" altLang="en-US" dirty="0"/>
              <a:t>Use of a particular printer</a:t>
            </a:r>
          </a:p>
          <a:p>
            <a:r>
              <a:rPr lang="en-US" altLang="en-US" dirty="0"/>
              <a:t>Use of a particular operating system</a:t>
            </a:r>
          </a:p>
          <a:p>
            <a:r>
              <a:rPr lang="en-US" altLang="en-US" dirty="0"/>
              <a:t>Use of a particular algorithm</a:t>
            </a:r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4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Last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Doman expert</a:t>
            </a:r>
          </a:p>
          <a:p>
            <a:r>
              <a:rPr lang="en-US" altLang="zh-CN" sz="2400" dirty="0" smtClean="0"/>
              <a:t>Requirement </a:t>
            </a:r>
            <a:r>
              <a:rPr lang="en-US" altLang="zh-CN" sz="2400" dirty="0"/>
              <a:t>Engineering</a:t>
            </a:r>
          </a:p>
          <a:p>
            <a:pPr lvl="1"/>
            <a:r>
              <a:rPr lang="en-US" altLang="zh-CN" sz="2000" dirty="0"/>
              <a:t>Concepts</a:t>
            </a:r>
          </a:p>
          <a:p>
            <a:pPr lvl="2"/>
            <a:r>
              <a:rPr lang="en-US" altLang="zh-CN" sz="1800" dirty="0"/>
              <a:t>Definition</a:t>
            </a:r>
          </a:p>
          <a:p>
            <a:pPr lvl="2"/>
            <a:r>
              <a:rPr lang="en-US" altLang="zh-CN" sz="1800" dirty="0"/>
              <a:t>Stakeholders</a:t>
            </a:r>
          </a:p>
          <a:p>
            <a:pPr lvl="2"/>
            <a:r>
              <a:rPr lang="en-US" altLang="zh-CN" sz="1800" dirty="0"/>
              <a:t>Types of requirements</a:t>
            </a:r>
          </a:p>
          <a:p>
            <a:pPr lvl="1"/>
            <a:r>
              <a:rPr lang="en-US" altLang="zh-CN" sz="2000" dirty="0"/>
              <a:t>Process</a:t>
            </a:r>
          </a:p>
          <a:p>
            <a:pPr lvl="2"/>
            <a:r>
              <a:rPr lang="en-US" altLang="zh-CN" sz="1800" dirty="0"/>
              <a:t>Elicitation</a:t>
            </a:r>
          </a:p>
          <a:p>
            <a:pPr lvl="2"/>
            <a:r>
              <a:rPr lang="en-US" altLang="zh-CN" sz="1800" dirty="0"/>
              <a:t>Analysis</a:t>
            </a:r>
          </a:p>
          <a:p>
            <a:pPr lvl="2"/>
            <a:r>
              <a:rPr lang="en-US" altLang="zh-CN" sz="1800" dirty="0"/>
              <a:t>Specification</a:t>
            </a:r>
          </a:p>
          <a:p>
            <a:pPr lvl="2"/>
            <a:r>
              <a:rPr lang="en-US" altLang="zh-CN" sz="1800" dirty="0"/>
              <a:t>Validation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4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 example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28800"/>
            <a:ext cx="8593584" cy="477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45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Tool support – Rational rose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2346341" y="4498282"/>
            <a:ext cx="1587" cy="7588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68491" y="5411094"/>
            <a:ext cx="1155700" cy="698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8491" y="5206307"/>
            <a:ext cx="469900" cy="204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68491" y="5206307"/>
            <a:ext cx="469900" cy="20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949466" y="5628582"/>
            <a:ext cx="83026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Middleware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985978" y="5434907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768491" y="2201169"/>
            <a:ext cx="1155700" cy="696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768491" y="1996382"/>
            <a:ext cx="469900" cy="2047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768491" y="1996382"/>
            <a:ext cx="469900" cy="204787"/>
          </a:xfrm>
          <a:prstGeom prst="rect">
            <a:avLst/>
          </a:prstGeom>
          <a:noFill/>
          <a:ln w="2540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0578" y="2417069"/>
            <a:ext cx="8318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Application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85978" y="2224982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768491" y="3798194"/>
            <a:ext cx="1155700" cy="698500"/>
          </a:xfrm>
          <a:prstGeom prst="rect">
            <a:avLst/>
          </a:prstGeom>
          <a:solidFill>
            <a:srgbClr val="FFFFCC"/>
          </a:solidFill>
          <a:ln w="25400">
            <a:solidFill>
              <a:srgbClr val="990033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768491" y="3593407"/>
            <a:ext cx="469900" cy="2047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1768491" y="3593407"/>
            <a:ext cx="469900" cy="204787"/>
          </a:xfrm>
          <a:prstGeom prst="rect">
            <a:avLst/>
          </a:prstGeom>
          <a:noFill/>
          <a:ln w="25400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1997091" y="4014094"/>
            <a:ext cx="719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Business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2044716" y="4207769"/>
            <a:ext cx="62388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Services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1985978" y="3822007"/>
            <a:ext cx="70961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200" b="1">
                <a:solidFill>
                  <a:srgbClr val="000000"/>
                </a:solidFill>
                <a:ea typeface="宋体" panose="02010600030101010101" pitchFamily="2" charset="-122"/>
              </a:rPr>
              <a:t>&lt;&lt;</a:t>
            </a:r>
            <a:r>
              <a:rPr lang="en-US" altLang="zh-CN" sz="1200" b="1">
                <a:solidFill>
                  <a:srgbClr val="000000"/>
                </a:solidFill>
                <a:ea typeface="宋体" panose="02010600030101010101" pitchFamily="2" charset="-122"/>
              </a:rPr>
              <a:t>layer&gt;&gt;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2346341" y="2898082"/>
            <a:ext cx="1587" cy="75882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7"/>
          <p:cNvSpPr>
            <a:spLocks/>
          </p:cNvSpPr>
          <p:nvPr/>
        </p:nvSpPr>
        <p:spPr bwMode="auto">
          <a:xfrm>
            <a:off x="2695591" y="2898082"/>
            <a:ext cx="1358900" cy="2454275"/>
          </a:xfrm>
          <a:custGeom>
            <a:avLst/>
            <a:gdLst>
              <a:gd name="T0" fmla="*/ 0 w 856"/>
              <a:gd name="T1" fmla="*/ 0 h 1546"/>
              <a:gd name="T2" fmla="*/ 2147483646 w 856"/>
              <a:gd name="T3" fmla="*/ 2147483646 h 1546"/>
              <a:gd name="T4" fmla="*/ 2147483646 w 856"/>
              <a:gd name="T5" fmla="*/ 2147483646 h 1546"/>
              <a:gd name="T6" fmla="*/ 0 60000 65536"/>
              <a:gd name="T7" fmla="*/ 0 60000 65536"/>
              <a:gd name="T8" fmla="*/ 0 60000 65536"/>
              <a:gd name="T9" fmla="*/ 0 w 856"/>
              <a:gd name="T10" fmla="*/ 0 h 1546"/>
              <a:gd name="T11" fmla="*/ 856 w 856"/>
              <a:gd name="T12" fmla="*/ 1546 h 15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6" h="1546">
                <a:moveTo>
                  <a:pt x="0" y="0"/>
                </a:moveTo>
                <a:lnTo>
                  <a:pt x="856" y="849"/>
                </a:lnTo>
                <a:lnTo>
                  <a:pt x="65" y="1546"/>
                </a:ln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41" y="1932882"/>
            <a:ext cx="57150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219841" y="3126682"/>
            <a:ext cx="1381125" cy="4889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0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 support </a:t>
            </a:r>
            <a:r>
              <a:rPr lang="en-US" altLang="zh-CN" dirty="0" smtClean="0"/>
              <a:t>- Breeze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67" y="1828800"/>
            <a:ext cx="9262025" cy="47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 support - </a:t>
            </a:r>
            <a:r>
              <a:rPr lang="en-US" altLang="zh-CN" dirty="0" smtClean="0"/>
              <a:t>ABC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http://dev.sei.pku.edu.cn/trac/abctool/wiki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4" y="2401362"/>
            <a:ext cx="10244860" cy="20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a good research topic?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Novel or significantly better</a:t>
            </a:r>
          </a:p>
          <a:p>
            <a:r>
              <a:rPr lang="en-US" altLang="zh-CN" dirty="0" smtClean="0"/>
              <a:t>Available</a:t>
            </a:r>
            <a:r>
              <a:rPr lang="en-US" altLang="zh-CN" dirty="0"/>
              <a:t> </a:t>
            </a:r>
            <a:r>
              <a:rPr lang="en-US" altLang="zh-CN" dirty="0" smtClean="0"/>
              <a:t>inputs</a:t>
            </a:r>
          </a:p>
          <a:p>
            <a:r>
              <a:rPr lang="en-US" altLang="zh-CN" dirty="0" smtClean="0"/>
              <a:t>Benefit </a:t>
            </a:r>
            <a:r>
              <a:rPr lang="en-US" altLang="zh-CN" dirty="0"/>
              <a:t>(</a:t>
            </a:r>
            <a:r>
              <a:rPr lang="en-US" altLang="zh-CN" dirty="0" smtClean="0"/>
              <a:t>quantity)</a:t>
            </a:r>
          </a:p>
          <a:p>
            <a:r>
              <a:rPr lang="en-US" altLang="zh-CN" dirty="0" smtClean="0"/>
              <a:t>Relevant</a:t>
            </a:r>
          </a:p>
          <a:p>
            <a:r>
              <a:rPr lang="en-US" altLang="zh-CN" dirty="0" smtClean="0"/>
              <a:t>Implementation effort</a:t>
            </a:r>
          </a:p>
          <a:p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14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</a:t>
            </a:r>
            <a:r>
              <a:rPr lang="en-US" altLang="zh-CN" dirty="0" smtClean="0"/>
              <a:t>market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Many more type of software than before:</a:t>
            </a:r>
          </a:p>
          <a:p>
            <a:pPr lvl="1"/>
            <a:r>
              <a:rPr lang="en-US" altLang="zh-CN" dirty="0" smtClean="0"/>
              <a:t>commercial</a:t>
            </a:r>
            <a:endParaRPr lang="en-US" altLang="zh-CN" dirty="0"/>
          </a:p>
          <a:p>
            <a:pPr lvl="1"/>
            <a:r>
              <a:rPr lang="en-US" altLang="zh-CN" dirty="0" smtClean="0"/>
              <a:t>contract</a:t>
            </a:r>
          </a:p>
          <a:p>
            <a:pPr lvl="1"/>
            <a:r>
              <a:rPr lang="en-US" altLang="zh-CN" dirty="0" smtClean="0"/>
              <a:t>shareware </a:t>
            </a:r>
            <a:endParaRPr lang="en-US" altLang="zh-CN" dirty="0"/>
          </a:p>
          <a:p>
            <a:pPr lvl="1"/>
            <a:r>
              <a:rPr lang="en-US" altLang="zh-CN" dirty="0" smtClean="0"/>
              <a:t>open </a:t>
            </a:r>
            <a:r>
              <a:rPr lang="en-US" altLang="zh-CN" dirty="0"/>
              <a:t>source</a:t>
            </a:r>
          </a:p>
          <a:p>
            <a:r>
              <a:rPr lang="en-US" altLang="zh-CN" dirty="0"/>
              <a:t>Influences:</a:t>
            </a:r>
          </a:p>
          <a:p>
            <a:pPr lvl="1"/>
            <a:r>
              <a:rPr lang="en-US" altLang="zh-CN" dirty="0"/>
              <a:t>commercial needs</a:t>
            </a:r>
          </a:p>
          <a:p>
            <a:pPr lvl="1"/>
            <a:r>
              <a:rPr lang="en-US" altLang="zh-CN" dirty="0"/>
              <a:t>IP protection &amp; licensing</a:t>
            </a:r>
          </a:p>
          <a:p>
            <a:pPr lvl="1"/>
            <a:r>
              <a:rPr lang="en-US" altLang="zh-CN" dirty="0" smtClean="0"/>
              <a:t>support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85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Commercial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Classical </a:t>
            </a:r>
            <a:r>
              <a:rPr lang="en-US" altLang="zh-CN" dirty="0" smtClean="0"/>
              <a:t>model</a:t>
            </a:r>
          </a:p>
          <a:p>
            <a:pPr lvl="1"/>
            <a:r>
              <a:rPr lang="en-US" altLang="zh-CN" dirty="0" smtClean="0"/>
              <a:t>MS office</a:t>
            </a:r>
            <a:endParaRPr lang="en-US" altLang="zh-CN" dirty="0" smtClean="0"/>
          </a:p>
          <a:p>
            <a:r>
              <a:rPr lang="en-US" altLang="zh-CN" dirty="0" smtClean="0"/>
              <a:t>Time</a:t>
            </a:r>
          </a:p>
          <a:p>
            <a:pPr lvl="1"/>
            <a:r>
              <a:rPr lang="en-US" altLang="zh-CN" dirty="0" smtClean="0"/>
              <a:t>Software as a service (</a:t>
            </a:r>
            <a:r>
              <a:rPr lang="en-US" altLang="zh-CN" dirty="0" err="1" smtClean="0"/>
              <a:t>Saas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r>
              <a:rPr lang="en-US" altLang="zh-CN" dirty="0" smtClean="0"/>
              <a:t>Number of computers</a:t>
            </a:r>
          </a:p>
          <a:p>
            <a:pPr lvl="1"/>
            <a:r>
              <a:rPr lang="en-US" altLang="zh-CN" dirty="0" smtClean="0"/>
              <a:t>Windows</a:t>
            </a:r>
          </a:p>
          <a:p>
            <a:r>
              <a:rPr lang="en-US" altLang="zh-CN" dirty="0" smtClean="0"/>
              <a:t>Number of IP addresses </a:t>
            </a:r>
          </a:p>
          <a:p>
            <a:pPr lvl="1"/>
            <a:r>
              <a:rPr lang="en-US" altLang="zh-CN" dirty="0" smtClean="0"/>
              <a:t>Server</a:t>
            </a:r>
          </a:p>
          <a:p>
            <a:r>
              <a:rPr lang="en-US" altLang="zh-CN" dirty="0" smtClean="0"/>
              <a:t>Number of simultaneous users</a:t>
            </a:r>
          </a:p>
          <a:p>
            <a:pPr lvl="1"/>
            <a:r>
              <a:rPr lang="en-US" altLang="zh-CN" dirty="0" smtClean="0"/>
              <a:t>CAD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1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Customized software</a:t>
            </a:r>
            <a:endParaRPr lang="en-US" altLang="zh-CN" dirty="0"/>
          </a:p>
          <a:p>
            <a:pPr lvl="1"/>
            <a:r>
              <a:rPr lang="en-US" altLang="zh-CN" dirty="0"/>
              <a:t>ERP</a:t>
            </a:r>
          </a:p>
          <a:p>
            <a:r>
              <a:rPr lang="en-US" altLang="zh-CN" dirty="0" smtClean="0"/>
              <a:t>Consulting </a:t>
            </a:r>
            <a:r>
              <a:rPr lang="en-US" altLang="zh-CN" dirty="0"/>
              <a:t>– individually or through consulting houses, e.g., </a:t>
            </a:r>
            <a:r>
              <a:rPr lang="en-US" altLang="zh-CN" dirty="0" smtClean="0"/>
              <a:t>IBM, Accenture, </a:t>
            </a:r>
            <a:r>
              <a:rPr lang="zh-CN" altLang="en-US" dirty="0" smtClean="0"/>
              <a:t>金蝶，中软</a:t>
            </a:r>
            <a:endParaRPr lang="en-US" altLang="zh-CN" dirty="0"/>
          </a:p>
          <a:p>
            <a:r>
              <a:rPr lang="en-US" altLang="zh-CN" dirty="0" smtClean="0"/>
              <a:t>“</a:t>
            </a:r>
            <a:r>
              <a:rPr lang="en-US" altLang="zh-CN" dirty="0"/>
              <a:t>Work for hire” – output belongs to </a:t>
            </a:r>
            <a:r>
              <a:rPr lang="en-US" altLang="zh-CN" dirty="0" smtClean="0"/>
              <a:t>customer</a:t>
            </a:r>
            <a:endParaRPr lang="en-US" altLang="zh-CN" dirty="0"/>
          </a:p>
          <a:p>
            <a:r>
              <a:rPr lang="en-US" altLang="zh-CN" dirty="0" smtClean="0"/>
              <a:t>Billed </a:t>
            </a:r>
            <a:r>
              <a:rPr lang="en-US" altLang="zh-CN" dirty="0"/>
              <a:t>by project or by hour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6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Try before you buy</a:t>
            </a:r>
          </a:p>
          <a:p>
            <a:pPr lvl="1"/>
            <a:r>
              <a:rPr lang="en-US" altLang="zh-CN" dirty="0" err="1" smtClean="0"/>
              <a:t>Winzip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Not </a:t>
            </a:r>
            <a:r>
              <a:rPr lang="en-US" altLang="zh-CN" dirty="0" smtClean="0"/>
              <a:t>open </a:t>
            </a:r>
            <a:r>
              <a:rPr lang="en-US" altLang="zh-CN" dirty="0"/>
              <a:t>source</a:t>
            </a:r>
          </a:p>
          <a:p>
            <a:r>
              <a:rPr lang="en-US" altLang="zh-CN" dirty="0"/>
              <a:t>F</a:t>
            </a:r>
            <a:r>
              <a:rPr lang="en-US" altLang="zh-CN" dirty="0" smtClean="0"/>
              <a:t>reely </a:t>
            </a:r>
            <a:r>
              <a:rPr lang="en-US" altLang="zh-CN" dirty="0"/>
              <a:t>download binaries</a:t>
            </a:r>
          </a:p>
          <a:p>
            <a:r>
              <a:rPr lang="en-US" altLang="zh-CN" dirty="0" smtClean="0"/>
              <a:t>Limited </a:t>
            </a:r>
            <a:r>
              <a:rPr lang="en-US" altLang="zh-CN" dirty="0"/>
              <a:t>functionality </a:t>
            </a:r>
            <a:r>
              <a:rPr lang="en-US" altLang="zh-CN" dirty="0" smtClean="0"/>
              <a:t>vs full functionality</a:t>
            </a:r>
            <a:endParaRPr lang="en-US" altLang="zh-CN" dirty="0"/>
          </a:p>
          <a:p>
            <a:r>
              <a:rPr lang="en-US" altLang="zh-CN" dirty="0" smtClean="0"/>
              <a:t>Tool support/guarantee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4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Open source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Donation</a:t>
            </a:r>
          </a:p>
          <a:p>
            <a:pPr lvl="1"/>
            <a:r>
              <a:rPr lang="en-US" altLang="zh-CN" dirty="0" smtClean="0"/>
              <a:t>Apache foundation</a:t>
            </a:r>
          </a:p>
          <a:p>
            <a:r>
              <a:rPr lang="en-US" altLang="zh-CN" dirty="0" smtClean="0"/>
              <a:t>Like shareware</a:t>
            </a:r>
          </a:p>
          <a:p>
            <a:pPr lvl="1"/>
            <a:r>
              <a:rPr lang="en-US" altLang="zh-CN" dirty="0" smtClean="0"/>
              <a:t>MySQL</a:t>
            </a:r>
          </a:p>
          <a:p>
            <a:r>
              <a:rPr lang="en-US" altLang="zh-CN" dirty="0" smtClean="0"/>
              <a:t>Service</a:t>
            </a:r>
          </a:p>
          <a:p>
            <a:pPr lvl="1"/>
            <a:r>
              <a:rPr lang="en-US" altLang="zh-CN" dirty="0" smtClean="0"/>
              <a:t>Open office</a:t>
            </a:r>
          </a:p>
          <a:p>
            <a:r>
              <a:rPr lang="en-US" altLang="zh-CN" dirty="0"/>
              <a:t>Advertisement</a:t>
            </a:r>
            <a:endParaRPr lang="zh-CN" altLang="en-US" dirty="0"/>
          </a:p>
          <a:p>
            <a:pPr lvl="1"/>
            <a:r>
              <a:rPr lang="en-US" altLang="zh-CN" dirty="0" smtClean="0"/>
              <a:t>Android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52" y="1956593"/>
            <a:ext cx="4816247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Systems </a:t>
            </a:r>
            <a:r>
              <a:rPr lang="en-US" altLang="zh-CN" dirty="0"/>
              <a:t>architects define the architecture of a computerized system (i.e., a system composed of software and hardware) in order to fulfill certain requirements. </a:t>
            </a:r>
            <a:r>
              <a:rPr lang="en-US" altLang="zh-CN" dirty="0" smtClean="0"/>
              <a:t>Such </a:t>
            </a:r>
            <a:r>
              <a:rPr lang="en-US" altLang="zh-CN" dirty="0"/>
              <a:t>definitions include: a breakdown of the system into components, the component interactions and interfaces (including with the environment, especially the user), and the technologies and resources to be used in the design.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00" y="3794926"/>
            <a:ext cx="1771650" cy="1771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50" y="3794926"/>
            <a:ext cx="4121798" cy="1771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5124" y="568869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CEO-&gt;architect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1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 License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a license</a:t>
            </a:r>
          </a:p>
          <a:p>
            <a:pPr lvl="1"/>
            <a:r>
              <a:rPr lang="en-US" altLang="zh-CN" dirty="0"/>
              <a:t>A document accompanying with the software about an agreement of the user’s rights for using or doing other things to the software</a:t>
            </a:r>
          </a:p>
          <a:p>
            <a:pPr lvl="1"/>
            <a:r>
              <a:rPr lang="en-US" altLang="zh-CN" dirty="0"/>
              <a:t>For proprietary software</a:t>
            </a:r>
          </a:p>
          <a:p>
            <a:pPr lvl="2"/>
            <a:r>
              <a:rPr lang="en-US" altLang="zh-CN" dirty="0"/>
              <a:t>End-user license agreements (EULAs)</a:t>
            </a:r>
          </a:p>
          <a:p>
            <a:pPr lvl="1"/>
            <a:r>
              <a:rPr lang="en-US" altLang="zh-CN" dirty="0"/>
              <a:t>For open source software</a:t>
            </a:r>
          </a:p>
          <a:p>
            <a:pPr lvl="2"/>
            <a:r>
              <a:rPr lang="en-US" altLang="zh-CN" dirty="0"/>
              <a:t>GPL / LGPL</a:t>
            </a:r>
          </a:p>
          <a:p>
            <a:pPr lvl="2"/>
            <a:r>
              <a:rPr lang="en-US" altLang="zh-CN" dirty="0"/>
              <a:t>Apache</a:t>
            </a:r>
          </a:p>
          <a:p>
            <a:pPr lvl="2"/>
            <a:r>
              <a:rPr lang="en-US" altLang="zh-CN" dirty="0"/>
              <a:t>BSD</a:t>
            </a:r>
          </a:p>
          <a:p>
            <a:pPr lvl="2"/>
            <a:r>
              <a:rPr lang="en-US" altLang="zh-CN" dirty="0"/>
              <a:t>MIT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2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licenses?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specialty of software, compared to other publications</a:t>
            </a:r>
          </a:p>
          <a:p>
            <a:pPr lvl="1"/>
            <a:r>
              <a:rPr lang="en-US" altLang="zh-CN" dirty="0"/>
              <a:t>You often have to copy the software to use it, consider a multiple-CD/floppy disk game, hardware disposal, …</a:t>
            </a:r>
          </a:p>
          <a:p>
            <a:pPr lvl="1"/>
            <a:r>
              <a:rPr lang="en-US" altLang="zh-CN" dirty="0"/>
              <a:t>Section 117 of copyright Act: the owner of a software copy have the rights to copy the software to a computer for using purpose</a:t>
            </a:r>
          </a:p>
          <a:p>
            <a:pPr lvl="1"/>
            <a:r>
              <a:rPr lang="en-US" altLang="zh-CN" dirty="0"/>
              <a:t>General principle of copyrights: the owner of a copy can resell the copy without the agreement of the copyright owner: resell a book</a:t>
            </a:r>
          </a:p>
          <a:p>
            <a:pPr lvl="1"/>
            <a:r>
              <a:rPr lang="en-US" altLang="zh-CN" dirty="0"/>
              <a:t>So, basically, you can copy the software from the CD to your computer, and resell the CD…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4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licenses?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sell licenses, not software copies</a:t>
            </a:r>
          </a:p>
          <a:p>
            <a:pPr lvl="1"/>
            <a:r>
              <a:rPr lang="en-US" altLang="zh-CN" dirty="0"/>
              <a:t>So the users are not “owners of copies”</a:t>
            </a:r>
          </a:p>
          <a:p>
            <a:pPr lvl="1"/>
            <a:r>
              <a:rPr lang="en-US" altLang="zh-CN" dirty="0"/>
              <a:t>And they do not have the rights from section 117 of the Copyright Act</a:t>
            </a:r>
          </a:p>
          <a:p>
            <a:pPr lvl="1"/>
            <a:r>
              <a:rPr lang="en-US" altLang="zh-CN" dirty="0"/>
              <a:t>They only have the rights described in the license</a:t>
            </a:r>
          </a:p>
          <a:p>
            <a:r>
              <a:rPr lang="en-US" altLang="zh-CN" dirty="0"/>
              <a:t>That’s how software licenses come</a:t>
            </a:r>
          </a:p>
          <a:p>
            <a:r>
              <a:rPr lang="en-US" altLang="zh-CN" dirty="0"/>
              <a:t>A lot of legal issues, and cases</a:t>
            </a:r>
          </a:p>
          <a:p>
            <a:pPr lvl="1"/>
            <a:r>
              <a:rPr lang="en-US" altLang="zh-CN" dirty="0"/>
              <a:t>Apple vs. Franklin</a:t>
            </a:r>
          </a:p>
          <a:p>
            <a:pPr lvl="1"/>
            <a:r>
              <a:rPr lang="en-US" altLang="zh-CN" dirty="0" smtClean="0"/>
              <a:t>…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6223" r="45901" b="27556"/>
          <a:stretch>
            <a:fillRect/>
          </a:stretch>
        </p:blipFill>
        <p:spPr bwMode="auto">
          <a:xfrm>
            <a:off x="5472344" y="609600"/>
            <a:ext cx="5551488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14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care about software licenses?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If you work for a software company</a:t>
            </a:r>
          </a:p>
          <a:p>
            <a:pPr lvl="1"/>
            <a:r>
              <a:rPr lang="en-US" altLang="zh-CN" dirty="0"/>
              <a:t>As a developer, ask the department of legal issues before</a:t>
            </a:r>
          </a:p>
          <a:p>
            <a:pPr lvl="2"/>
            <a:r>
              <a:rPr lang="en-US" altLang="zh-CN" dirty="0"/>
              <a:t>Using any new tools for your software development, e.g., editing, checking, analysis, visualization, version control, … </a:t>
            </a:r>
          </a:p>
          <a:p>
            <a:pPr lvl="2"/>
            <a:r>
              <a:rPr lang="en-US" altLang="zh-CN" dirty="0"/>
              <a:t>Incorporating any code, or using any third-party library in the software you are developing</a:t>
            </a:r>
          </a:p>
          <a:p>
            <a:pPr lvl="2"/>
            <a:r>
              <a:rPr lang="en-US" altLang="zh-CN" dirty="0"/>
              <a:t>Especially careful about free and open source software</a:t>
            </a:r>
          </a:p>
          <a:p>
            <a:r>
              <a:rPr lang="en-US" altLang="zh-CN" dirty="0"/>
              <a:t>As a manager</a:t>
            </a:r>
          </a:p>
          <a:p>
            <a:pPr lvl="1"/>
            <a:r>
              <a:rPr lang="en-US" altLang="zh-CN" dirty="0"/>
              <a:t>May further need to consider what license to buy, how many to buy, according to the permissions in the licenses</a:t>
            </a:r>
          </a:p>
          <a:p>
            <a:pPr lvl="1"/>
            <a:r>
              <a:rPr lang="en-US" altLang="zh-CN" dirty="0"/>
              <a:t>How to design the license of your product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885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Proprietary licenses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agreement on how users can use the software</a:t>
            </a:r>
          </a:p>
          <a:p>
            <a:pPr lvl="1"/>
            <a:r>
              <a:rPr lang="en-US" altLang="zh-CN" dirty="0"/>
              <a:t>Who can use</a:t>
            </a:r>
          </a:p>
          <a:p>
            <a:pPr lvl="2"/>
            <a:r>
              <a:rPr lang="en-US" altLang="zh-CN" dirty="0"/>
              <a:t>certain person, the buyer: personal software</a:t>
            </a:r>
          </a:p>
          <a:p>
            <a:pPr lvl="2"/>
            <a:r>
              <a:rPr lang="en-US" altLang="zh-CN" dirty="0"/>
              <a:t>Any personal in a company/org: business software</a:t>
            </a:r>
          </a:p>
          <a:p>
            <a:pPr lvl="1"/>
            <a:r>
              <a:rPr lang="en-US" altLang="zh-CN" dirty="0"/>
              <a:t>How many users</a:t>
            </a:r>
          </a:p>
          <a:p>
            <a:pPr lvl="2"/>
            <a:r>
              <a:rPr lang="en-US" altLang="zh-CN" dirty="0"/>
              <a:t>1 installation</a:t>
            </a:r>
          </a:p>
          <a:p>
            <a:pPr lvl="2"/>
            <a:r>
              <a:rPr lang="en-US" altLang="zh-CN" dirty="0"/>
              <a:t>Fixed number of installations</a:t>
            </a:r>
          </a:p>
          <a:p>
            <a:pPr lvl="1"/>
            <a:r>
              <a:rPr lang="en-US" altLang="zh-CN" dirty="0"/>
              <a:t>Contract licenses</a:t>
            </a:r>
          </a:p>
          <a:p>
            <a:pPr lvl="2"/>
            <a:r>
              <a:rPr lang="en-US" altLang="zh-CN" dirty="0"/>
              <a:t>Period</a:t>
            </a:r>
          </a:p>
          <a:p>
            <a:pPr lvl="2"/>
            <a:r>
              <a:rPr lang="en-US" altLang="zh-CN" dirty="0"/>
              <a:t>Permanent</a:t>
            </a:r>
          </a:p>
          <a:p>
            <a:pPr lvl="2"/>
            <a:r>
              <a:rPr lang="en-US" altLang="zh-CN" dirty="0"/>
              <a:t>Annual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231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License mechanisms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License keys</a:t>
            </a:r>
          </a:p>
          <a:p>
            <a:pPr lvl="1"/>
            <a:r>
              <a:rPr lang="en-US" altLang="zh-CN" dirty="0"/>
              <a:t>Server authentication</a:t>
            </a:r>
          </a:p>
          <a:p>
            <a:pPr lvl="1"/>
            <a:r>
              <a:rPr lang="en-US" altLang="zh-CN" dirty="0"/>
              <a:t>Hardware ID authentication after the first usage</a:t>
            </a:r>
          </a:p>
          <a:p>
            <a:r>
              <a:rPr lang="en-US" altLang="zh-CN" dirty="0"/>
              <a:t>Protecting the Licensing mechanism</a:t>
            </a:r>
          </a:p>
          <a:p>
            <a:pPr lvl="1"/>
            <a:r>
              <a:rPr lang="en-US" altLang="zh-CN" dirty="0"/>
              <a:t>Code obfuscation</a:t>
            </a:r>
          </a:p>
          <a:p>
            <a:pPr lvl="1"/>
            <a:r>
              <a:rPr lang="en-US" altLang="zh-CN" dirty="0"/>
              <a:t>Dynamic loaded code</a:t>
            </a:r>
          </a:p>
          <a:p>
            <a:pPr lvl="1"/>
            <a:r>
              <a:rPr lang="en-US" altLang="zh-CN" dirty="0"/>
              <a:t>encrypted 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1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source licenses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document accompany with the source code of open source software</a:t>
            </a:r>
          </a:p>
          <a:p>
            <a:r>
              <a:rPr lang="en-US" altLang="zh-CN" dirty="0"/>
              <a:t>Documenting the rights and responsibility of users or adapters</a:t>
            </a:r>
          </a:p>
          <a:p>
            <a:r>
              <a:rPr lang="en-US" altLang="zh-CN" dirty="0"/>
              <a:t>Users are required to accept the license before using the software</a:t>
            </a:r>
          </a:p>
          <a:p>
            <a:r>
              <a:rPr lang="en-US" altLang="zh-CN" dirty="0"/>
              <a:t>But usually, there is no mechanism to guarantee it </a:t>
            </a:r>
          </a:p>
          <a:p>
            <a:r>
              <a:rPr lang="en-US" altLang="zh-CN" dirty="0"/>
              <a:t>User responsibilities</a:t>
            </a:r>
          </a:p>
          <a:p>
            <a:pPr lvl="1"/>
            <a:r>
              <a:rPr lang="en-US" altLang="zh-CN" dirty="0"/>
              <a:t>Announce changes</a:t>
            </a:r>
          </a:p>
          <a:p>
            <a:pPr lvl="1"/>
            <a:r>
              <a:rPr lang="en-US" altLang="zh-CN" dirty="0"/>
              <a:t>Include license when re-distribute</a:t>
            </a:r>
          </a:p>
          <a:p>
            <a:pPr lvl="1"/>
            <a:r>
              <a:rPr lang="en-US" altLang="zh-CN" dirty="0"/>
              <a:t>Use certain license</a:t>
            </a:r>
          </a:p>
          <a:p>
            <a:pPr lvl="1"/>
            <a:r>
              <a:rPr lang="en-US" altLang="zh-CN" dirty="0"/>
              <a:t>Providing revised source 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4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GPL (General Public License)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Most widely used </a:t>
            </a:r>
            <a:r>
              <a:rPr lang="en-US" altLang="zh-CN" dirty="0" smtClean="0"/>
              <a:t>license</a:t>
            </a:r>
          </a:p>
          <a:p>
            <a:pPr lvl="1"/>
            <a:r>
              <a:rPr lang="en-US" altLang="zh-CN" dirty="0"/>
              <a:t>About 45% all open source projects according to Black Duck</a:t>
            </a:r>
          </a:p>
          <a:p>
            <a:pPr lvl="1"/>
            <a:r>
              <a:rPr lang="en-US" altLang="zh-CN" dirty="0"/>
              <a:t>GNU software</a:t>
            </a:r>
          </a:p>
          <a:p>
            <a:pPr lvl="1"/>
            <a:r>
              <a:rPr lang="en-US" altLang="zh-CN" dirty="0" err="1"/>
              <a:t>gcc</a:t>
            </a:r>
            <a:r>
              <a:rPr lang="en-US" altLang="zh-CN" dirty="0"/>
              <a:t>, </a:t>
            </a:r>
            <a:r>
              <a:rPr lang="en-US" altLang="zh-CN" dirty="0" err="1"/>
              <a:t>glibc</a:t>
            </a:r>
            <a:r>
              <a:rPr lang="en-US" altLang="zh-CN" dirty="0"/>
              <a:t>, </a:t>
            </a:r>
            <a:r>
              <a:rPr lang="en-US" altLang="zh-CN" dirty="0" err="1"/>
              <a:t>emacs</a:t>
            </a:r>
            <a:r>
              <a:rPr lang="en-US" altLang="zh-CN" dirty="0"/>
              <a:t>, …</a:t>
            </a:r>
          </a:p>
          <a:p>
            <a:pPr lvl="1"/>
            <a:r>
              <a:rPr lang="en-US" altLang="zh-CN" dirty="0"/>
              <a:t>Linux kernel</a:t>
            </a:r>
          </a:p>
          <a:p>
            <a:pPr lvl="1"/>
            <a:r>
              <a:rPr lang="en-US" altLang="zh-CN" dirty="0" smtClean="0"/>
              <a:t>MySQL</a:t>
            </a:r>
            <a:endParaRPr lang="en-US" altLang="zh-CN" dirty="0"/>
          </a:p>
          <a:p>
            <a:r>
              <a:rPr lang="en-US" altLang="zh-CN" dirty="0" smtClean="0"/>
              <a:t>Responsibilities</a:t>
            </a:r>
            <a:endParaRPr lang="en-US" altLang="zh-CN" dirty="0"/>
          </a:p>
          <a:p>
            <a:pPr lvl="1"/>
            <a:r>
              <a:rPr lang="en-US" altLang="zh-CN" dirty="0"/>
              <a:t>Providing source code when re-distribute</a:t>
            </a:r>
          </a:p>
          <a:p>
            <a:pPr lvl="1"/>
            <a:r>
              <a:rPr lang="en-US" altLang="zh-CN" dirty="0"/>
              <a:t>Re-distribute (any code including or revised from GPL licensed code) under GPL license </a:t>
            </a:r>
          </a:p>
          <a:p>
            <a:pPr lvl="1"/>
            <a:r>
              <a:rPr lang="en-US" altLang="zh-CN" dirty="0"/>
              <a:t>Ignore patents and regional rules (liberty or death)</a:t>
            </a:r>
          </a:p>
          <a:p>
            <a:r>
              <a:rPr lang="en-US" altLang="zh-CN" dirty="0"/>
              <a:t>So what will happen if I want to revise a GPL-licensed software, and then sell the revised software?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58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LGPL (Lesser-GPL)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variant of GPL</a:t>
            </a:r>
          </a:p>
          <a:p>
            <a:pPr lvl="1"/>
            <a:r>
              <a:rPr lang="en-US" altLang="zh-CN" dirty="0"/>
              <a:t>Mostly the same with GPL</a:t>
            </a:r>
          </a:p>
          <a:p>
            <a:pPr lvl="1"/>
            <a:r>
              <a:rPr lang="en-US" altLang="zh-CN" dirty="0"/>
              <a:t>Dynamic and static link to LGPL libraries will not enforce your software to be LGPL</a:t>
            </a:r>
          </a:p>
          <a:p>
            <a:r>
              <a:rPr lang="en-US" altLang="zh-CN" dirty="0"/>
              <a:t>Who is using LGPL</a:t>
            </a:r>
          </a:p>
          <a:p>
            <a:pPr lvl="1"/>
            <a:r>
              <a:rPr lang="en-US" altLang="zh-CN" dirty="0"/>
              <a:t>QT </a:t>
            </a:r>
          </a:p>
          <a:p>
            <a:pPr lvl="1"/>
            <a:r>
              <a:rPr lang="en-US" altLang="zh-CN" dirty="0"/>
              <a:t>KDE</a:t>
            </a:r>
          </a:p>
          <a:p>
            <a:pPr lvl="1"/>
            <a:r>
              <a:rPr lang="en-US" altLang="zh-CN" dirty="0"/>
              <a:t>OpenOffice (once)</a:t>
            </a:r>
          </a:p>
          <a:p>
            <a:pPr lvl="1"/>
            <a:r>
              <a:rPr lang="en-US" altLang="zh-CN" dirty="0" err="1"/>
              <a:t>JBoss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6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BSD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license used for Berkeley Software Distribution (Free BSD operating system)</a:t>
            </a:r>
          </a:p>
          <a:p>
            <a:r>
              <a:rPr lang="en-US" altLang="zh-CN" dirty="0" smtClean="0"/>
              <a:t>Responsibilities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When re-distribution:</a:t>
            </a:r>
          </a:p>
          <a:p>
            <a:pPr lvl="1"/>
            <a:r>
              <a:rPr lang="en-US" altLang="zh-CN" dirty="0"/>
              <a:t>Including a copyright notice (both source and binary distributions)</a:t>
            </a:r>
          </a:p>
          <a:p>
            <a:pPr lvl="1"/>
            <a:r>
              <a:rPr lang="en-US" altLang="zh-CN" dirty="0"/>
              <a:t>Including an acknowledgement in ads</a:t>
            </a:r>
          </a:p>
          <a:p>
            <a:pPr lvl="1"/>
            <a:r>
              <a:rPr lang="en-US" altLang="zh-CN" dirty="0"/>
              <a:t>Needs </a:t>
            </a:r>
            <a:r>
              <a:rPr lang="en-US" altLang="zh-CN" dirty="0" smtClean="0"/>
              <a:t>permission</a:t>
            </a:r>
          </a:p>
          <a:p>
            <a:r>
              <a:rPr lang="en-US" altLang="zh-CN" dirty="0"/>
              <a:t>Who is using BSD?</a:t>
            </a:r>
          </a:p>
          <a:p>
            <a:pPr lvl="1"/>
            <a:r>
              <a:rPr lang="en-US" altLang="zh-CN" dirty="0"/>
              <a:t>Free BSD operating system</a:t>
            </a:r>
          </a:p>
          <a:p>
            <a:pPr lvl="1"/>
            <a:r>
              <a:rPr lang="en-US" altLang="zh-CN" dirty="0"/>
              <a:t>Google Chrome</a:t>
            </a:r>
          </a:p>
          <a:p>
            <a:pPr lvl="1"/>
            <a:r>
              <a:rPr lang="en-US" altLang="zh-CN" dirty="0" err="1"/>
              <a:t>OpenSSH</a:t>
            </a:r>
            <a:endParaRPr lang="en-US" altLang="zh-CN" dirty="0"/>
          </a:p>
          <a:p>
            <a:pPr lvl="1"/>
            <a:r>
              <a:rPr lang="en-US" altLang="zh-CN" dirty="0" err="1"/>
              <a:t>Bzip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86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software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Software architecture is the structure of a software system – like the blue prints in building architecture</a:t>
            </a:r>
          </a:p>
          <a:p>
            <a:pPr lvl="1"/>
            <a:r>
              <a:rPr lang="en-US" altLang="zh-CN" dirty="0"/>
              <a:t>Software components</a:t>
            </a:r>
          </a:p>
          <a:p>
            <a:pPr lvl="2"/>
            <a:r>
              <a:rPr lang="en-US" altLang="zh-CN" dirty="0"/>
              <a:t>Details (data structure and algorithms) hidden  </a:t>
            </a:r>
          </a:p>
          <a:p>
            <a:pPr lvl="1"/>
            <a:r>
              <a:rPr lang="en-US" altLang="zh-CN" dirty="0"/>
              <a:t>Relationships among the components</a:t>
            </a:r>
          </a:p>
          <a:p>
            <a:pPr lvl="2"/>
            <a:r>
              <a:rPr lang="en-US" altLang="zh-CN" dirty="0"/>
              <a:t>Relations can be vague</a:t>
            </a:r>
          </a:p>
          <a:p>
            <a:pPr lvl="2"/>
            <a:r>
              <a:rPr lang="en-US" altLang="zh-CN" dirty="0"/>
              <a:t>Data flows</a:t>
            </a:r>
          </a:p>
          <a:p>
            <a:pPr lvl="2"/>
            <a:r>
              <a:rPr lang="en-US" altLang="zh-CN" dirty="0"/>
              <a:t>Control flows</a:t>
            </a:r>
          </a:p>
          <a:p>
            <a:pPr lvl="2"/>
            <a:r>
              <a:rPr lang="en-US" altLang="zh-CN" dirty="0"/>
              <a:t>Dependencies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47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license proposed by apache software foundation</a:t>
            </a:r>
          </a:p>
          <a:p>
            <a:r>
              <a:rPr lang="en-US" altLang="zh-CN" dirty="0" smtClean="0"/>
              <a:t>Responsibilities</a:t>
            </a:r>
            <a:endParaRPr lang="en-US" altLang="zh-CN" dirty="0"/>
          </a:p>
          <a:p>
            <a:pPr lvl="1"/>
            <a:r>
              <a:rPr lang="en-US" altLang="zh-CN" dirty="0"/>
              <a:t>Include apache license in the distributed software (both source and binary)</a:t>
            </a:r>
          </a:p>
          <a:p>
            <a:pPr lvl="1"/>
            <a:r>
              <a:rPr lang="en-US" altLang="zh-CN" dirty="0"/>
              <a:t>State changes in the changed source files</a:t>
            </a:r>
          </a:p>
          <a:p>
            <a:pPr lvl="1"/>
            <a:r>
              <a:rPr lang="en-US" altLang="zh-CN" dirty="0"/>
              <a:t>Including of the notice file if the Apache software you use includes one</a:t>
            </a:r>
          </a:p>
          <a:p>
            <a:r>
              <a:rPr lang="en-US" altLang="zh-CN" dirty="0"/>
              <a:t>Who is using apache?</a:t>
            </a:r>
          </a:p>
          <a:p>
            <a:pPr lvl="1"/>
            <a:r>
              <a:rPr lang="en-US" altLang="zh-CN" dirty="0"/>
              <a:t>Apache software foundation</a:t>
            </a:r>
          </a:p>
          <a:p>
            <a:pPr lvl="2"/>
            <a:r>
              <a:rPr lang="en-US" altLang="zh-CN" dirty="0"/>
              <a:t>Ant, maven, log4j, tomcat, …</a:t>
            </a:r>
          </a:p>
          <a:p>
            <a:pPr lvl="1"/>
            <a:r>
              <a:rPr lang="en-US" altLang="zh-CN" dirty="0"/>
              <a:t>OpenOffice (now)</a:t>
            </a:r>
          </a:p>
          <a:p>
            <a:pPr lvl="1"/>
            <a:r>
              <a:rPr lang="en-US" altLang="zh-CN" dirty="0"/>
              <a:t>Android system</a:t>
            </a:r>
          </a:p>
          <a:p>
            <a:pPr lvl="1"/>
            <a:r>
              <a:rPr lang="en-US" altLang="zh-CN" dirty="0" smtClean="0"/>
              <a:t>Most </a:t>
            </a:r>
            <a:r>
              <a:rPr lang="en-US" altLang="zh-CN" dirty="0"/>
              <a:t>open-source android apps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This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Software architect</a:t>
            </a:r>
          </a:p>
          <a:p>
            <a:pPr lvl="1"/>
            <a:r>
              <a:rPr lang="en-US" altLang="zh-CN" dirty="0" smtClean="0"/>
              <a:t>Typical architect styles</a:t>
            </a:r>
          </a:p>
          <a:p>
            <a:pPr lvl="1"/>
            <a:r>
              <a:rPr lang="en-US" altLang="en-US" dirty="0" smtClean="0"/>
              <a:t>Modularity</a:t>
            </a:r>
          </a:p>
          <a:p>
            <a:pPr lvl="1"/>
            <a:r>
              <a:rPr lang="en-US" altLang="en-US" dirty="0"/>
              <a:t>Design </a:t>
            </a:r>
            <a:r>
              <a:rPr lang="en-US" altLang="en-US" dirty="0" smtClean="0"/>
              <a:t>decisions</a:t>
            </a:r>
          </a:p>
          <a:p>
            <a:pPr lvl="1"/>
            <a:r>
              <a:rPr lang="en-US" altLang="zh-CN" dirty="0" smtClean="0"/>
              <a:t>Tool support</a:t>
            </a:r>
          </a:p>
          <a:p>
            <a:r>
              <a:rPr lang="en-US" altLang="zh-CN" dirty="0" smtClean="0"/>
              <a:t>Software market model</a:t>
            </a:r>
          </a:p>
          <a:p>
            <a:r>
              <a:rPr lang="en-US" altLang="zh-CN" dirty="0" smtClean="0"/>
              <a:t>License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6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class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Software designer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08" y="2451573"/>
            <a:ext cx="5153967" cy="4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architecture of </a:t>
            </a:r>
            <a:r>
              <a:rPr lang="en-US" altLang="zh-CN" dirty="0"/>
              <a:t>www.etao.com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88" y="1905714"/>
            <a:ext cx="8136767" cy="46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38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Stadium</a:t>
            </a:r>
            <a:endParaRPr lang="zh-CN" altLang="en-US" dirty="0"/>
          </a:p>
        </p:txBody>
      </p:sp>
      <p:pic>
        <p:nvPicPr>
          <p:cNvPr id="4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30" y="2362200"/>
            <a:ext cx="37338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erial_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30" y="3429000"/>
            <a:ext cx="36671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Stations and airports</a:t>
            </a:r>
          </a:p>
          <a:p>
            <a:endParaRPr lang="zh-CN" altLang="en-US" dirty="0"/>
          </a:p>
        </p:txBody>
      </p:sp>
      <p:pic>
        <p:nvPicPr>
          <p:cNvPr id="6" name="Picture 7" descr="New-Delhi-Railway-Station_lightboxA_918x612_Ministry-of-Railway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066" y="2332037"/>
            <a:ext cx="36861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ong_Kong_Airport_Ins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66" y="3379787"/>
            <a:ext cx="3733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Software 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856085"/>
          </a:xfrm>
        </p:spPr>
        <p:txBody>
          <a:bodyPr/>
          <a:lstStyle/>
          <a:p>
            <a:r>
              <a:rPr lang="en-US" altLang="zh-CN" dirty="0"/>
              <a:t>Easier to do high level </a:t>
            </a:r>
            <a:r>
              <a:rPr lang="en-US" altLang="zh-CN" dirty="0" smtClean="0"/>
              <a:t>design</a:t>
            </a:r>
          </a:p>
          <a:p>
            <a:pPr lvl="1"/>
            <a:r>
              <a:rPr lang="en-US" altLang="zh-CN" dirty="0" smtClean="0"/>
              <a:t>People </a:t>
            </a:r>
            <a:r>
              <a:rPr lang="en-US" altLang="zh-CN" dirty="0"/>
              <a:t>may have tried different styles and found this best (It is not as obvious as for buildings)</a:t>
            </a:r>
          </a:p>
          <a:p>
            <a:pPr lvl="1"/>
            <a:r>
              <a:rPr lang="en-US" altLang="zh-CN" dirty="0"/>
              <a:t>The drawbacks of commonly used architectures are well studied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12962"/>
              </p:ext>
            </p:extLst>
          </p:nvPr>
        </p:nvGraphicFramePr>
        <p:xfrm>
          <a:off x="1226823" y="3563645"/>
          <a:ext cx="4648200" cy="248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" name="Visio" r:id="rId3" imgW="5791740" imgH="3091492" progId="Visio.Drawing.11">
                  <p:embed/>
                </p:oleObj>
              </mc:Choice>
              <mc:Fallback>
                <p:oleObj name="Visio" r:id="rId3" imgW="5791740" imgH="3091492" progId="Visio.Drawing.11">
                  <p:embed/>
                  <p:pic>
                    <p:nvPicPr>
                      <p:cNvPr id="278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6823" y="3563645"/>
                        <a:ext cx="4648200" cy="248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33594"/>
              </p:ext>
            </p:extLst>
          </p:nvPr>
        </p:nvGraphicFramePr>
        <p:xfrm>
          <a:off x="6376411" y="2977719"/>
          <a:ext cx="4298950" cy="343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" name="Visio" r:id="rId5" imgW="5704732" imgH="4552591" progId="Visio.Drawing.11">
                  <p:embed/>
                </p:oleObj>
              </mc:Choice>
              <mc:Fallback>
                <p:oleObj name="Visio" r:id="rId5" imgW="5704732" imgH="4552591" progId="Visio.Drawing.11">
                  <p:embed/>
                  <p:pic>
                    <p:nvPicPr>
                      <p:cNvPr id="2795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6411" y="2977719"/>
                        <a:ext cx="4298950" cy="343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343763" y="6361930"/>
            <a:ext cx="7104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7152605" y="5082285"/>
            <a:ext cx="9621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Service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108192" y="3849018"/>
            <a:ext cx="14109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239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Popular architecture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Pipe and Filter</a:t>
            </a:r>
          </a:p>
          <a:p>
            <a:r>
              <a:rPr lang="en-US" altLang="zh-CN" dirty="0"/>
              <a:t>Layered</a:t>
            </a:r>
          </a:p>
          <a:p>
            <a:r>
              <a:rPr lang="en-US" altLang="zh-CN" dirty="0" smtClean="0"/>
              <a:t>Repository</a:t>
            </a:r>
          </a:p>
          <a:p>
            <a:r>
              <a:rPr lang="en-US" altLang="zh-CN" dirty="0" smtClean="0"/>
              <a:t>MVC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0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TM03457515[[fn=视图]]</Template>
  <TotalTime>3171</TotalTime>
  <Words>1578</Words>
  <Application>Microsoft Office PowerPoint</Application>
  <PresentationFormat>宽屏</PresentationFormat>
  <Paragraphs>303</Paragraphs>
  <Slides>42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宋体</vt:lpstr>
      <vt:lpstr>Arial</vt:lpstr>
      <vt:lpstr>Century Schoolbook</vt:lpstr>
      <vt:lpstr>Wingdings</vt:lpstr>
      <vt:lpstr>Wingdings 2</vt:lpstr>
      <vt:lpstr>View</vt:lpstr>
      <vt:lpstr>Visio</vt:lpstr>
      <vt:lpstr>System architect and beyond</vt:lpstr>
      <vt:lpstr>Last class</vt:lpstr>
      <vt:lpstr>Role</vt:lpstr>
      <vt:lpstr>What is software architecture</vt:lpstr>
      <vt:lpstr>The architecture of www.etao.com</vt:lpstr>
      <vt:lpstr>Architecture styles</vt:lpstr>
      <vt:lpstr>Architecture styles</vt:lpstr>
      <vt:lpstr>Why Software architecture styles</vt:lpstr>
      <vt:lpstr>Popular architecture styles</vt:lpstr>
      <vt:lpstr>Pipe and Filter</vt:lpstr>
      <vt:lpstr>Pipe and Filter</vt:lpstr>
      <vt:lpstr>Layered Style</vt:lpstr>
      <vt:lpstr>Layered Style</vt:lpstr>
      <vt:lpstr>Repository Style</vt:lpstr>
      <vt:lpstr>Repository Style</vt:lpstr>
      <vt:lpstr>MVC Style</vt:lpstr>
      <vt:lpstr>MVC Style</vt:lpstr>
      <vt:lpstr>Modularity</vt:lpstr>
      <vt:lpstr>Design decisions</vt:lpstr>
      <vt:lpstr>An example </vt:lpstr>
      <vt:lpstr>Tool support – Rational rose</vt:lpstr>
      <vt:lpstr>Tool support - Breeze</vt:lpstr>
      <vt:lpstr>Tool support - ABC</vt:lpstr>
      <vt:lpstr>What is a good research topic?</vt:lpstr>
      <vt:lpstr>Software market models</vt:lpstr>
      <vt:lpstr>Commercial</vt:lpstr>
      <vt:lpstr>Contract</vt:lpstr>
      <vt:lpstr>Shareware</vt:lpstr>
      <vt:lpstr>Open source</vt:lpstr>
      <vt:lpstr>Software License</vt:lpstr>
      <vt:lpstr>Why licenses?</vt:lpstr>
      <vt:lpstr>Why licenses?</vt:lpstr>
      <vt:lpstr>Why care about software licenses?</vt:lpstr>
      <vt:lpstr>Proprietary licenses</vt:lpstr>
      <vt:lpstr>License mechanisms</vt:lpstr>
      <vt:lpstr>Open source licenses</vt:lpstr>
      <vt:lpstr>GPL (General Public License)</vt:lpstr>
      <vt:lpstr>LGPL (Lesser-GPL)</vt:lpstr>
      <vt:lpstr>BSD</vt:lpstr>
      <vt:lpstr>Apache</vt:lpstr>
      <vt:lpstr>This class</vt:lpstr>
      <vt:lpstr>Next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 Zhong</dc:creator>
  <cp:lastModifiedBy>Hao Zhong</cp:lastModifiedBy>
  <cp:revision>467</cp:revision>
  <dcterms:created xsi:type="dcterms:W3CDTF">2017-07-31T06:57:29Z</dcterms:created>
  <dcterms:modified xsi:type="dcterms:W3CDTF">2017-09-25T06:06:08Z</dcterms:modified>
</cp:coreProperties>
</file>